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2" r:id="rId23"/>
    <p:sldId id="278" r:id="rId24"/>
    <p:sldId id="279" r:id="rId25"/>
    <p:sldId id="280" r:id="rId26"/>
    <p:sldId id="281" r:id="rId27"/>
    <p:sldId id="284" r:id="rId28"/>
    <p:sldId id="285" r:id="rId29"/>
    <p:sldId id="283" r:id="rId30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502"/>
    <p:restoredTop sz="94603"/>
  </p:normalViewPr>
  <p:slideViewPr>
    <p:cSldViewPr snapToGrid="0" snapToObjects="1">
      <p:cViewPr>
        <p:scale>
          <a:sx n="90" d="100"/>
          <a:sy n="90" d="100"/>
        </p:scale>
        <p:origin x="7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jemplo3.html" TargetMode="External"/><Relationship Id="rId2" Type="http://schemas.openxmlformats.org/officeDocument/2006/relationships/hyperlink" Target="../ejemplo2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../ejemplo4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../ejemplo8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../ejemplo9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Cuando el navegador encuentra un bloque de JavaScript, lo ejecuta en orden, de arriba hacia abajo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62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JavaScript funciona con un orden</a:t>
            </a:r>
          </a:p>
        </p:txBody>
      </p:sp>
    </p:spTree>
    <p:extLst>
      <p:ext uri="{BB962C8B-B14F-4D97-AF65-F5344CB8AC3E}">
        <p14:creationId xmlns:p14="http://schemas.microsoft.com/office/powerpoint/2010/main" val="49677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JavaScript puede trabajar tanto del lado del cliente como del lado del servidor, incluso, puede existir interacción entre ambos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79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Lado del cliente y lado del servidor</a:t>
            </a:r>
          </a:p>
        </p:txBody>
      </p:sp>
    </p:spTree>
    <p:extLst>
      <p:ext uri="{BB962C8B-B14F-4D97-AF65-F5344CB8AC3E}">
        <p14:creationId xmlns:p14="http://schemas.microsoft.com/office/powerpoint/2010/main" val="212825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32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2.6. ¿C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ómo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añadir JavaScript a una página web?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por dentro (</a:t>
            </a:r>
            <a:r>
              <a:rPr lang="es-ES_tradnl" dirty="0">
                <a:hlinkClick r:id="rId2" action="ppaction://hlinkfile"/>
              </a:rPr>
              <a:t>ejemplo2.html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externo (</a:t>
            </a:r>
            <a:r>
              <a:rPr lang="es-ES_tradnl" dirty="0">
                <a:hlinkClick r:id="rId3" action="ppaction://hlinkfile"/>
              </a:rPr>
              <a:t>ejemplo3.html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Gestores de JavaScript en l</a:t>
            </a:r>
            <a:r>
              <a:rPr lang="es-ES" dirty="0" err="1"/>
              <a:t>ínea</a:t>
            </a:r>
            <a:r>
              <a:rPr lang="es-ES" dirty="0"/>
              <a:t> (</a:t>
            </a:r>
            <a:r>
              <a:rPr lang="es-ES" dirty="0">
                <a:hlinkClick r:id="rId4" action="ppaction://hlinkfile"/>
              </a:rPr>
              <a:t>ejemplo4.html</a:t>
            </a:r>
            <a:r>
              <a:rPr lang="es-ES" dirty="0"/>
              <a:t>)</a:t>
            </a:r>
          </a:p>
          <a:p>
            <a:pPr marL="177800" indent="-177800">
              <a:buFont typeface="Arial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Modifica el ejercicio añadiendo varios botones en el archivo. Cada vez que se presione un </a:t>
            </a:r>
            <a:r>
              <a:rPr lang="es-ES_tradnl" dirty="0" err="1"/>
              <a:t>bot</a:t>
            </a:r>
            <a:r>
              <a:rPr lang="es-ES" dirty="0" err="1"/>
              <a:t>ón</a:t>
            </a:r>
            <a:r>
              <a:rPr lang="es-ES" dirty="0"/>
              <a:t> deberá crear un nuevo párrafo.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942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Crear un juego sencillo del tipo "adivina el número". Debes elegir un número aleatorio entre 1 y 100, luego desafiar al jugador a adivinar el número en 10 intentos. Después de cada intento decirle al jugador si ha acertado o no, y si está equivocado, decirle si se ha quedado corto, o se ha pasado. También debería decir los números que ya se han probado anteriormente. El juego acabará una vez que el jugador acierte o cuando se acaben los intentos. Cuando el juego se acabe,  se le debe dar al jugador la opción de volver a jugar.</a:t>
            </a:r>
          </a:p>
        </p:txBody>
      </p:sp>
    </p:spTree>
    <p:extLst>
      <p:ext uri="{BB962C8B-B14F-4D97-AF65-F5344CB8AC3E}">
        <p14:creationId xmlns:p14="http://schemas.microsoft.com/office/powerpoint/2010/main" val="342386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Configuración inicial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Añadir variables para guardar datos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Funciones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Operadores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condicionales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Eventos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repetitivas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/>
              <a:t>Objetos</a:t>
            </a:r>
          </a:p>
        </p:txBody>
      </p:sp>
    </p:spTree>
    <p:extLst>
      <p:ext uri="{BB962C8B-B14F-4D97-AF65-F5344CB8AC3E}">
        <p14:creationId xmlns:p14="http://schemas.microsoft.com/office/powerpoint/2010/main" val="249157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8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Variables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Una variable es un contenedor para un valor (simple o complejo)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234980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rgbClr val="0432FF"/>
                </a:solidFill>
              </a:rPr>
              <a:t>Sintáxis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816783"/>
            <a:ext cx="3486567" cy="378841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let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 = valor;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valor;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4" y="3461419"/>
            <a:ext cx="4303059" cy="178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64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75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Tipos de variables/datos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6807" y="1893591"/>
            <a:ext cx="180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Números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Cadenas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Lógicos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Arreglos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Objetos</a:t>
            </a: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00" y="2526000"/>
            <a:ext cx="6508374" cy="269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13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31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Tipos de variables numéricas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6807" y="1893591"/>
            <a:ext cx="1808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Enteros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Flotantes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Dobles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Binarios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Octal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Hexadecimal</a:t>
            </a: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633" y="2450696"/>
            <a:ext cx="6508374" cy="269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98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5402"/>
              </p:ext>
            </p:extLst>
          </p:nvPr>
        </p:nvGraphicFramePr>
        <p:xfrm>
          <a:off x="857026" y="2263565"/>
          <a:ext cx="6096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Suma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Multiplicación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38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19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Módulo o resto de división entre enteros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2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Exponente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9246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Aritméticos</a:t>
            </a:r>
          </a:p>
        </p:txBody>
      </p:sp>
    </p:spTree>
    <p:extLst>
      <p:ext uri="{BB962C8B-B14F-4D97-AF65-F5344CB8AC3E}">
        <p14:creationId xmlns:p14="http://schemas.microsoft.com/office/powerpoint/2010/main" val="150810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536005"/>
              </p:ext>
            </p:extLst>
          </p:nvPr>
        </p:nvGraphicFramePr>
        <p:xfrm>
          <a:off x="857026" y="2263565"/>
          <a:ext cx="6096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Incremento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Decremento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Aritméticos</a:t>
            </a:r>
          </a:p>
        </p:txBody>
      </p:sp>
    </p:spTree>
    <p:extLst>
      <p:ext uri="{BB962C8B-B14F-4D97-AF65-F5344CB8AC3E}">
        <p14:creationId xmlns:p14="http://schemas.microsoft.com/office/powerpoint/2010/main" val="292241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00785"/>
              </p:ext>
            </p:extLst>
          </p:nvPr>
        </p:nvGraphicFramePr>
        <p:xfrm>
          <a:off x="857026" y="2263565"/>
          <a:ext cx="6096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Suma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Resta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Multiplicación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División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Asignación</a:t>
            </a:r>
          </a:p>
        </p:txBody>
      </p:sp>
    </p:spTree>
    <p:extLst>
      <p:ext uri="{BB962C8B-B14F-4D97-AF65-F5344CB8AC3E}">
        <p14:creationId xmlns:p14="http://schemas.microsoft.com/office/powerpoint/2010/main" val="2072762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582665"/>
              </p:ext>
            </p:extLst>
          </p:nvPr>
        </p:nvGraphicFramePr>
        <p:xfrm>
          <a:off x="857026" y="2263565"/>
          <a:ext cx="6096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===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Estricta igualdad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!==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Estricta no igualdad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Menor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Mayor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Menor o 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Mayor o 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79068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Igualdad/comparación/Relacionales</a:t>
            </a:r>
          </a:p>
        </p:txBody>
      </p:sp>
    </p:spTree>
    <p:extLst>
      <p:ext uri="{BB962C8B-B14F-4D97-AF65-F5344CB8AC3E}">
        <p14:creationId xmlns:p14="http://schemas.microsoft.com/office/powerpoint/2010/main" val="426581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624395"/>
              </p:ext>
            </p:extLst>
          </p:nvPr>
        </p:nvGraphicFramePr>
        <p:xfrm>
          <a:off x="857026" y="2263565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Negación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Operación lógica 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Operación lógica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Lógicos</a:t>
            </a:r>
          </a:p>
        </p:txBody>
      </p:sp>
    </p:spTree>
    <p:extLst>
      <p:ext uri="{BB962C8B-B14F-4D97-AF65-F5344CB8AC3E}">
        <p14:creationId xmlns:p14="http://schemas.microsoft.com/office/powerpoint/2010/main" val="349716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631350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rgbClr val="0432FF"/>
                </a:solidFill>
              </a:rPr>
              <a:t>Sintáxis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011237"/>
            <a:ext cx="5368387" cy="126535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= “Esto es una cadena”;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let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‘Esto es una cadena’;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3F738F-48BB-C84E-AA84-031C759921E5}"/>
              </a:ext>
            </a:extLst>
          </p:cNvPr>
          <p:cNvSpPr txBox="1"/>
          <p:nvPr/>
        </p:nvSpPr>
        <p:spPr>
          <a:xfrm>
            <a:off x="859523" y="3525468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0432FF"/>
                </a:solidFill>
              </a:rPr>
              <a:t>Errores </a:t>
            </a:r>
            <a:r>
              <a:rPr lang="es-ES" dirty="0" err="1">
                <a:solidFill>
                  <a:srgbClr val="0432FF"/>
                </a:solidFill>
              </a:rPr>
              <a:t>comúnes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905355"/>
            <a:ext cx="5368387" cy="100410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Esto es una prueba;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‘Esto es una prueba;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Esto es una prueba’;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73DA69-E4BE-534C-8EB5-324B06980777}"/>
              </a:ext>
            </a:extLst>
          </p:cNvPr>
          <p:cNvSpPr txBox="1"/>
          <p:nvPr/>
        </p:nvSpPr>
        <p:spPr>
          <a:xfrm>
            <a:off x="859523" y="5235701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0432FF"/>
                </a:solidFill>
              </a:rPr>
              <a:t>Válido si </a:t>
            </a:r>
            <a:r>
              <a:rPr lang="es-ES" i="1" dirty="0">
                <a:solidFill>
                  <a:srgbClr val="0432FF"/>
                </a:solidFill>
              </a:rPr>
              <a:t>cadena</a:t>
            </a:r>
            <a:r>
              <a:rPr lang="es-ES" dirty="0">
                <a:solidFill>
                  <a:srgbClr val="0432FF"/>
                </a:solidFill>
              </a:rPr>
              <a:t> es una variable previamente definida: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5637361"/>
            <a:ext cx="5368387" cy="774328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cadena;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2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BBB44E0-9BFE-1C4D-B1E9-C922D5CBE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456380"/>
              </p:ext>
            </p:extLst>
          </p:nvPr>
        </p:nvGraphicFramePr>
        <p:xfrm>
          <a:off x="857026" y="2263565"/>
          <a:ext cx="6096000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Salida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Comilla 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Comilla doble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Diagonal invertida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Nueva línea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Retorno de carro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7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Tabulador 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Tabulador horizontal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3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Espacio en blanco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5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\uXXXX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Carácter Unicode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44874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DB82E85A-3DAC-3F49-AD87-436F2E38B6FF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Secuencias o caracteres de escape:</a:t>
            </a:r>
          </a:p>
        </p:txBody>
      </p:sp>
    </p:spTree>
    <p:extLst>
      <p:ext uri="{BB962C8B-B14F-4D97-AF65-F5344CB8AC3E}">
        <p14:creationId xmlns:p14="http://schemas.microsoft.com/office/powerpoint/2010/main" val="204586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Concatenación de cadenas: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0"/>
            <a:ext cx="5368387" cy="126535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uno = ”Hola”;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dos = “Cómo estás”;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juntas = uno + dos;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juntas;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665868"/>
            <a:ext cx="5368387" cy="100410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varias = uno + uno + uno + dos;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varias;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4853590"/>
            <a:ext cx="5368387" cy="774328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uno + “, un placer, “+ dos;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20FAC8-B135-6D4C-ABE8-FD1E58A36B4D}"/>
              </a:ext>
            </a:extLst>
          </p:cNvPr>
          <p:cNvSpPr txBox="1"/>
          <p:nvPr/>
        </p:nvSpPr>
        <p:spPr>
          <a:xfrm>
            <a:off x="913310" y="5767916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hlinkClick r:id="rId2"/>
              </a:rPr>
              <a:t>ejemplo8.html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9252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Objetos cadena y números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0"/>
            <a:ext cx="5368387" cy="71858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”Cadena” + 245; 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“Cadena245”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126224"/>
            <a:ext cx="5368387" cy="77121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 anual = “20” + “19”;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Typeof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anual;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4134063"/>
            <a:ext cx="5368387" cy="1062203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 = “123”;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Number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(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);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Typeof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1CF61E2-D842-5044-B64F-5A541D2D5A2F}"/>
              </a:ext>
            </a:extLst>
          </p:cNvPr>
          <p:cNvSpPr/>
          <p:nvPr/>
        </p:nvSpPr>
        <p:spPr>
          <a:xfrm>
            <a:off x="967099" y="5432886"/>
            <a:ext cx="5368387" cy="1062203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123;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miNumero.toString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();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Typeof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873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Creación de un </a:t>
            </a:r>
            <a:r>
              <a:rPr lang="es-ES" b="1" dirty="0" err="1">
                <a:solidFill>
                  <a:srgbClr val="0432FF"/>
                </a:solidFill>
              </a:rPr>
              <a:t>array</a:t>
            </a:r>
            <a:r>
              <a:rPr lang="es-ES" b="1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0"/>
            <a:ext cx="5368387" cy="71858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muebles = [“Mesa”, “Silla”, “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Sofa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”, “Librero”]; </a:t>
            </a:r>
          </a:p>
          <a:p>
            <a:r>
              <a:rPr lang="es-ES_tradnl" dirty="0">
                <a:solidFill>
                  <a:schemeClr val="tx1"/>
                </a:solidFill>
              </a:rPr>
              <a:t>muebles;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126224"/>
            <a:ext cx="5368387" cy="77121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numeros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[1,2,3,4,5]; 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Numeros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4134064"/>
            <a:ext cx="5368387" cy="1809536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[“Árbol”, 245, [0,1,2]]; 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[0];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[1] = 789;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[2][2];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76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Longitud de un </a:t>
            </a:r>
            <a:r>
              <a:rPr lang="es-ES" b="1" dirty="0" err="1">
                <a:solidFill>
                  <a:srgbClr val="0432FF"/>
                </a:solidFill>
              </a:rPr>
              <a:t>array</a:t>
            </a:r>
            <a:r>
              <a:rPr lang="es-ES" b="1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1"/>
            <a:ext cx="5368387" cy="45438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muebles.length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7" y="3278348"/>
            <a:ext cx="5368387" cy="277955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cadena = “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Uno,Dos,Tres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”; 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aCadenas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cadena.Split</a:t>
            </a:r>
            <a:r>
              <a:rPr lang="es-ES_tradnl" dirty="0">
                <a:solidFill>
                  <a:schemeClr val="tx1"/>
                </a:solidFill>
              </a:rPr>
              <a:t>(‘,’);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aCadenas</a:t>
            </a:r>
            <a:r>
              <a:rPr lang="es-ES_tradnl" dirty="0">
                <a:solidFill>
                  <a:schemeClr val="tx1"/>
                </a:solidFill>
              </a:rPr>
              <a:t>;</a:t>
            </a:r>
          </a:p>
          <a:p>
            <a:r>
              <a:rPr lang="es-ES_tradnl" dirty="0">
                <a:solidFill>
                  <a:schemeClr val="tx1"/>
                </a:solidFill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nuevaCadena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aCadenas.join</a:t>
            </a:r>
            <a:r>
              <a:rPr lang="es-ES_tradnl" dirty="0">
                <a:solidFill>
                  <a:schemeClr val="tx1"/>
                </a:solidFill>
              </a:rPr>
              <a:t>(‘,’);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nuevaCadena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nombres = [“Juan”, “Pedro”, “Luis”];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nombres.toString</a:t>
            </a:r>
            <a:r>
              <a:rPr lang="es-ES_tradnl" dirty="0">
                <a:solidFill>
                  <a:schemeClr val="tx1"/>
                </a:solidFill>
              </a:rPr>
              <a:t>();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065937-1D17-5041-83CA-5913041D0DEB}"/>
              </a:ext>
            </a:extLst>
          </p:cNvPr>
          <p:cNvSpPr txBox="1"/>
          <p:nvPr/>
        </p:nvSpPr>
        <p:spPr>
          <a:xfrm>
            <a:off x="913310" y="2883483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Conversión de </a:t>
            </a:r>
            <a:r>
              <a:rPr lang="es-ES" b="1" dirty="0" err="1">
                <a:solidFill>
                  <a:srgbClr val="0432FF"/>
                </a:solidFill>
              </a:rPr>
              <a:t>strings</a:t>
            </a:r>
            <a:r>
              <a:rPr lang="es-ES" b="1" dirty="0">
                <a:solidFill>
                  <a:srgbClr val="0432FF"/>
                </a:solidFill>
              </a:rPr>
              <a:t> a </a:t>
            </a:r>
            <a:r>
              <a:rPr lang="es-ES" b="1" dirty="0" err="1">
                <a:solidFill>
                  <a:srgbClr val="0432FF"/>
                </a:solidFill>
              </a:rPr>
              <a:t>arrays</a:t>
            </a:r>
            <a:r>
              <a:rPr lang="es-ES" b="1" dirty="0">
                <a:solidFill>
                  <a:srgbClr val="0432FF"/>
                </a:solidFill>
              </a:rPr>
              <a:t> y viceversa:</a:t>
            </a:r>
          </a:p>
        </p:txBody>
      </p:sp>
    </p:spTree>
    <p:extLst>
      <p:ext uri="{BB962C8B-B14F-4D97-AF65-F5344CB8AC3E}">
        <p14:creationId xmlns:p14="http://schemas.microsoft.com/office/powerpoint/2010/main" val="2854499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  <a:hlinkClick r:id="rId2"/>
              </a:rPr>
              <a:t>Ejercicio9.html</a:t>
            </a:r>
            <a:endParaRPr lang="es-ES" b="1" dirty="0">
              <a:solidFill>
                <a:srgbClr val="0432FF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F959BC-AA09-6548-8970-669F78E3F05B}"/>
              </a:ext>
            </a:extLst>
          </p:cNvPr>
          <p:cNvSpPr txBox="1"/>
          <p:nvPr/>
        </p:nvSpPr>
        <p:spPr>
          <a:xfrm>
            <a:off x="859523" y="2314531"/>
            <a:ext cx="737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sz="1600" dirty="0"/>
              <a:t>Crear un </a:t>
            </a:r>
            <a:r>
              <a:rPr lang="es-ES" sz="1600" dirty="0" err="1"/>
              <a:t>array</a:t>
            </a:r>
            <a:r>
              <a:rPr lang="es-ES" sz="1600" dirty="0"/>
              <a:t> para almacenar el nombre de los doce meses del año. Mostrar por pantalla los doce nombres utilizando la función </a:t>
            </a:r>
            <a:r>
              <a:rPr lang="es-ES" sz="1600" i="1" dirty="0" err="1"/>
              <a:t>alert</a:t>
            </a:r>
            <a:r>
              <a:rPr lang="es-ES" sz="1600" i="1" dirty="0"/>
              <a:t>(</a:t>
            </a:r>
            <a:r>
              <a:rPr lang="es-E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5013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Jugar 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54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2.3.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lo que podemos hacer con JavaScript?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su núcleo de características comunes de programación.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la funcionalidad construida por encima del núcleo de JavaScript llama </a:t>
            </a:r>
            <a:r>
              <a:rPr lang="es-ES" dirty="0" err="1"/>
              <a:t>API`s</a:t>
            </a:r>
            <a:r>
              <a:rPr lang="es-ES" dirty="0"/>
              <a:t> (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Interfaces).</a:t>
            </a:r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5" y="3349376"/>
            <a:ext cx="5413847" cy="3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584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2.4.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Interfaz de programación en aplicaciones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Los navegadores </a:t>
            </a:r>
            <a:r>
              <a:rPr lang="es-ES" dirty="0" err="1"/>
              <a:t>APIs</a:t>
            </a:r>
            <a:r>
              <a:rPr lang="es-ES" dirty="0"/>
              <a:t> (DOM, localización-Geo API, </a:t>
            </a:r>
            <a:r>
              <a:rPr lang="es-ES" dirty="0" err="1"/>
              <a:t>Canvas</a:t>
            </a:r>
            <a:r>
              <a:rPr lang="es-ES" dirty="0"/>
              <a:t>, </a:t>
            </a:r>
            <a:r>
              <a:rPr lang="es-ES" dirty="0" err="1"/>
              <a:t>WebGL</a:t>
            </a:r>
            <a:r>
              <a:rPr lang="es-ES" dirty="0"/>
              <a:t>, Video y Sonido </a:t>
            </a:r>
            <a:r>
              <a:rPr lang="es-ES" dirty="0" err="1"/>
              <a:t>APIs</a:t>
            </a:r>
            <a:r>
              <a:rPr lang="es-ES" dirty="0"/>
              <a:t>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err="1"/>
              <a:t>APIs</a:t>
            </a:r>
            <a:r>
              <a:rPr lang="es-ES" dirty="0"/>
              <a:t> de terceras personas (Twitter API, Google </a:t>
            </a:r>
            <a:r>
              <a:rPr lang="es-ES" dirty="0" err="1"/>
              <a:t>Maps</a:t>
            </a:r>
            <a:r>
              <a:rPr lang="es-ES" dirty="0"/>
              <a:t> API, </a:t>
            </a:r>
            <a:r>
              <a:rPr lang="mr-IN" dirty="0"/>
              <a:t>…</a:t>
            </a: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9" y="3051426"/>
            <a:ext cx="5889053" cy="3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3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808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código (HTML, CSS y JavaScript) es leído dentro de un ambiente de ejecución (pestaña del navegador).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lenguaje JavaScript es ejecutado por el motor del navegador luego que el código HTML y CSS han sido “juntados” dentro de la página Web.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Lo anterior asegura que el estilo y la estructura de la página están en su lugar en el momento en que JavaScript comienza a ejecutarse.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7" y="3574042"/>
            <a:ext cx="6999632" cy="31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5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Cada pestaña del navegador es un compartimiento (ambiente de ejecución) separado para hacer funcionar código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Seguridad en el navegador</a:t>
            </a:r>
          </a:p>
        </p:txBody>
      </p:sp>
    </p:spTree>
    <p:extLst>
      <p:ext uri="{BB962C8B-B14F-4D97-AF65-F5344CB8AC3E}">
        <p14:creationId xmlns:p14="http://schemas.microsoft.com/office/powerpoint/2010/main" val="152585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2711</TotalTime>
  <Words>1284</Words>
  <Application>Microsoft Macintosh PowerPoint</Application>
  <PresentationFormat>Presentación en pantalla (4:3)</PresentationFormat>
  <Paragraphs>245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 Unicode MS</vt:lpstr>
      <vt:lpstr>Arial</vt:lpstr>
      <vt:lpstr>Calibri</vt:lpstr>
      <vt:lpstr>Calibri Light</vt:lpstr>
      <vt:lpstr>Mangal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Jesús Ceballos</cp:lastModifiedBy>
  <cp:revision>107</cp:revision>
  <cp:lastPrinted>2019-02-19T03:37:20Z</cp:lastPrinted>
  <dcterms:created xsi:type="dcterms:W3CDTF">2019-01-28T17:21:52Z</dcterms:created>
  <dcterms:modified xsi:type="dcterms:W3CDTF">2019-02-20T03:24:55Z</dcterms:modified>
</cp:coreProperties>
</file>